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  <p:sldId id="273" r:id="rId16"/>
    <p:sldId id="274" r:id="rId17"/>
    <p:sldId id="275" r:id="rId18"/>
    <p:sldId id="293" r:id="rId19"/>
    <p:sldId id="29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95" r:id="rId28"/>
    <p:sldId id="283" r:id="rId29"/>
    <p:sldId id="284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716" y="-19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01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45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12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458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41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49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51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4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74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36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2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BBB1B-D4F0-4B0D-A8D0-773EDC8D2562}" type="datetimeFigureOut">
              <a:rPr lang="nl-NL" smtClean="0"/>
              <a:t>4-3-2025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49BD4-B2CD-46A3-B006-105FC6AB2A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93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Vrijwillig Ouderadviseur/Cliëntondersteuner en Belastinginvuller.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b="1" dirty="0" smtClean="0"/>
              <a:t>Joop Janssens.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839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Wet Maatschappelijke Ondersteuning. (WMO)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wordt uitgevoerd door de gemeente</a:t>
            </a:r>
          </a:p>
          <a:p>
            <a:r>
              <a:rPr lang="nl-NL" dirty="0" smtClean="0"/>
              <a:t>Is er voor ouderen en mensen met een handicap of een chronisch psychisch probleem</a:t>
            </a:r>
          </a:p>
          <a:p>
            <a:endParaRPr lang="nl-NL" dirty="0"/>
          </a:p>
          <a:p>
            <a:r>
              <a:rPr lang="nl-NL" dirty="0" smtClean="0"/>
              <a:t>Hulp in de huishouding</a:t>
            </a:r>
          </a:p>
          <a:p>
            <a:r>
              <a:rPr lang="nl-NL" dirty="0" smtClean="0"/>
              <a:t>Aanpassing in de woning (traplift, badkamer of anderszins)</a:t>
            </a:r>
          </a:p>
          <a:p>
            <a:r>
              <a:rPr lang="nl-NL" dirty="0" smtClean="0"/>
              <a:t>Vergoeding voor Regiotaxi, </a:t>
            </a:r>
            <a:r>
              <a:rPr lang="nl-NL" dirty="0" err="1" smtClean="0"/>
              <a:t>Valys</a:t>
            </a:r>
            <a:r>
              <a:rPr lang="nl-NL" dirty="0" smtClean="0"/>
              <a:t> taxikostenvergoeding,</a:t>
            </a:r>
          </a:p>
          <a:p>
            <a:r>
              <a:rPr lang="nl-NL" dirty="0" smtClean="0"/>
              <a:t>Of een </a:t>
            </a:r>
            <a:r>
              <a:rPr lang="nl-NL" dirty="0" err="1" smtClean="0"/>
              <a:t>scootmobiel</a:t>
            </a:r>
            <a:endParaRPr lang="nl-NL" dirty="0" smtClean="0"/>
          </a:p>
          <a:p>
            <a:r>
              <a:rPr lang="nl-NL" dirty="0" smtClean="0"/>
              <a:t>Ondersteuning aan vrijwilligers en mantelzorgers</a:t>
            </a:r>
          </a:p>
          <a:p>
            <a:r>
              <a:rPr lang="nl-NL" dirty="0" smtClean="0"/>
              <a:t>Rolstoel (aangepast)</a:t>
            </a:r>
          </a:p>
          <a:p>
            <a:r>
              <a:rPr lang="nl-NL" dirty="0" smtClean="0"/>
              <a:t>Maaltijdverzorging (tafeltje dekje)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41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Vervolg voorzieningen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Dagbesteding.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</a:t>
            </a:r>
          </a:p>
          <a:p>
            <a:r>
              <a:rPr lang="nl-NL" dirty="0" smtClean="0"/>
              <a:t>Wat valt niet onder de WMO?</a:t>
            </a:r>
          </a:p>
          <a:p>
            <a:r>
              <a:rPr lang="nl-NL" dirty="0" smtClean="0"/>
              <a:t>Hulpmiddelen voor tijdelijk gebruik zoals krukken een rollator of een douchestoel.</a:t>
            </a:r>
          </a:p>
          <a:p>
            <a:endParaRPr lang="nl-NL" dirty="0"/>
          </a:p>
          <a:p>
            <a:r>
              <a:rPr lang="nl-NL" dirty="0" smtClean="0"/>
              <a:t>Hiervoor kunt u contact opnemen met de thuiszorgwinkel. In Ravenstein is dat </a:t>
            </a:r>
            <a:r>
              <a:rPr lang="nl-NL" dirty="0" err="1" smtClean="0"/>
              <a:t>Medi</a:t>
            </a:r>
            <a:r>
              <a:rPr lang="nl-NL" dirty="0" smtClean="0"/>
              <a:t> Point. Of de zorgverzekeraar.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357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aanvraag.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VOA bezoekt de cliënt op advies van derden. </a:t>
            </a:r>
          </a:p>
          <a:p>
            <a:r>
              <a:rPr lang="nl-NL" dirty="0" smtClean="0"/>
              <a:t>De </a:t>
            </a:r>
            <a:r>
              <a:rPr lang="nl-NL" dirty="0" err="1" smtClean="0"/>
              <a:t>Voa</a:t>
            </a:r>
            <a:r>
              <a:rPr lang="nl-NL" dirty="0" smtClean="0"/>
              <a:t> maakt een afspraak voor een intake gesprek.</a:t>
            </a:r>
          </a:p>
          <a:p>
            <a:r>
              <a:rPr lang="nl-NL" dirty="0" smtClean="0"/>
              <a:t>In dit gesprek wordt ingegaan op de noodzaak van de aanvraag. </a:t>
            </a:r>
          </a:p>
          <a:p>
            <a:r>
              <a:rPr lang="nl-NL" dirty="0" smtClean="0"/>
              <a:t>Waarom is er ondersteuning voor de </a:t>
            </a:r>
            <a:r>
              <a:rPr lang="nl-NL" dirty="0" err="1" smtClean="0"/>
              <a:t>Wmo</a:t>
            </a:r>
            <a:r>
              <a:rPr lang="nl-NL" dirty="0" smtClean="0"/>
              <a:t> noodzakelijk?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proces van aanvraag </a:t>
            </a:r>
            <a:r>
              <a:rPr lang="nl-NL" dirty="0" err="1" smtClean="0"/>
              <a:t>Wmo</a:t>
            </a:r>
            <a:r>
              <a:rPr lang="nl-NL" dirty="0" smtClean="0"/>
              <a:t>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het eind van het gesprek: melding bij de gemeente door de </a:t>
            </a:r>
            <a:r>
              <a:rPr lang="nl-NL" dirty="0" err="1" smtClean="0"/>
              <a:t>Voa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Voa</a:t>
            </a:r>
            <a:r>
              <a:rPr lang="nl-NL" dirty="0" smtClean="0"/>
              <a:t> motiveert de melding. </a:t>
            </a:r>
          </a:p>
          <a:p>
            <a:r>
              <a:rPr lang="nl-NL" dirty="0" smtClean="0"/>
              <a:t>Gemeente bepaalt of een keukentafelgesprek noodzakelijk is. </a:t>
            </a:r>
          </a:p>
          <a:p>
            <a:r>
              <a:rPr lang="nl-NL" dirty="0" smtClean="0"/>
              <a:t>Binnen 6 weken moet de gemeente een onderzoek hebben gestart.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053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proces van aanvraag </a:t>
            </a:r>
            <a:r>
              <a:rPr lang="nl-NL" dirty="0" err="1" smtClean="0"/>
              <a:t>Wmo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Hiervan wil de gemeente nog wel eens afwijken. </a:t>
            </a:r>
          </a:p>
          <a:p>
            <a:r>
              <a:rPr lang="nl-NL" dirty="0" smtClean="0"/>
              <a:t>Reden: personeelsgebrek. </a:t>
            </a:r>
          </a:p>
          <a:p>
            <a:r>
              <a:rPr lang="nl-NL" dirty="0" smtClean="0"/>
              <a:t>Gemeente mag niet afwijken van deze termijn. </a:t>
            </a:r>
          </a:p>
          <a:p>
            <a:r>
              <a:rPr lang="nl-NL" dirty="0" smtClean="0"/>
              <a:t>Van het keukentafelgesprek wordt een verslag gemaakt. </a:t>
            </a:r>
          </a:p>
          <a:p>
            <a:r>
              <a:rPr lang="nl-NL" dirty="0" smtClean="0"/>
              <a:t>Binnen twee weken naar de cliënt.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20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proces van aanvraag </a:t>
            </a:r>
            <a:r>
              <a:rPr lang="nl-NL" dirty="0" err="1" smtClean="0"/>
              <a:t>Wmo</a:t>
            </a:r>
            <a:r>
              <a:rPr lang="nl-NL" dirty="0" smtClean="0"/>
              <a:t>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Als cliënt akkoord is dan ondertekenen en terugsturen naar de gemeente. </a:t>
            </a:r>
          </a:p>
          <a:p>
            <a:r>
              <a:rPr lang="nl-NL" dirty="0" smtClean="0"/>
              <a:t>Dan ligt er de officiële aanvraag.  </a:t>
            </a:r>
          </a:p>
          <a:p>
            <a:r>
              <a:rPr lang="nl-NL" dirty="0" smtClean="0"/>
              <a:t>Gemeente moet binnen twee weken een besluit nemen op deze aanvraag. </a:t>
            </a:r>
          </a:p>
          <a:p>
            <a:r>
              <a:rPr lang="nl-NL" dirty="0" smtClean="0"/>
              <a:t>Uitstel is mogelijk. Gemeente moet de cliënt hiervan op de hoogte stellen. Schriftelijk van de gemeente voordat termijn van 2 weken is overschreden.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6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proces van aanvraag </a:t>
            </a:r>
            <a:r>
              <a:rPr lang="nl-NL" dirty="0" err="1" smtClean="0"/>
              <a:t>Wmo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Ook moet de gemeente een termijn stellen waarop het besluit wordt genomen. Hiervan mogen zij niet meer afwijken. </a:t>
            </a:r>
          </a:p>
          <a:p>
            <a:r>
              <a:rPr lang="nl-NL" dirty="0" smtClean="0"/>
              <a:t>Doen ze dat wel dan kan de gemeente in gebreke worden gesteld, met de mogelijk tot het betalen van een dwangsom. </a:t>
            </a:r>
          </a:p>
          <a:p>
            <a:r>
              <a:rPr lang="nl-NL" dirty="0" smtClean="0"/>
              <a:t>De gemeente kan bij het onderzoek specialisten inschakelen bijv. een arts, specialist of een ergotherapeut.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57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Vervolgproces na het besluit van de gemeente.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Bij huishoudelijk hulp inschakelen van een zorgaanbieder die de huishoudelijk hulp aanbiedt. </a:t>
            </a:r>
          </a:p>
          <a:p>
            <a:r>
              <a:rPr lang="nl-NL" dirty="0" smtClean="0"/>
              <a:t>Gemeente maakt gebruik van 6 zorgaanbieders:</a:t>
            </a:r>
          </a:p>
          <a:p>
            <a:r>
              <a:rPr lang="nl-NL" dirty="0" err="1" smtClean="0"/>
              <a:t>Acteon</a:t>
            </a:r>
            <a:r>
              <a:rPr lang="nl-NL" dirty="0" smtClean="0"/>
              <a:t> thuiszorg</a:t>
            </a:r>
          </a:p>
          <a:p>
            <a:r>
              <a:rPr lang="nl-NL" dirty="0" smtClean="0"/>
              <a:t>Actiefzorg</a:t>
            </a:r>
          </a:p>
          <a:p>
            <a:r>
              <a:rPr lang="nl-NL" dirty="0" err="1" smtClean="0"/>
              <a:t>Breederzorg</a:t>
            </a:r>
            <a:endParaRPr lang="nl-NL" dirty="0" smtClean="0"/>
          </a:p>
          <a:p>
            <a:r>
              <a:rPr lang="nl-NL" dirty="0" err="1" smtClean="0"/>
              <a:t>Interzorg</a:t>
            </a:r>
            <a:endParaRPr lang="nl-NL" dirty="0" smtClean="0"/>
          </a:p>
          <a:p>
            <a:r>
              <a:rPr lang="nl-NL" dirty="0" smtClean="0"/>
              <a:t>Poetszorg en </a:t>
            </a:r>
            <a:endParaRPr lang="nl-NL" dirty="0"/>
          </a:p>
          <a:p>
            <a:r>
              <a:rPr lang="nl-NL" dirty="0" err="1" smtClean="0"/>
              <a:t>Tzorg</a:t>
            </a:r>
            <a:r>
              <a:rPr lang="nl-NL" dirty="0" smtClean="0"/>
              <a:t>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53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Vorm van hulp.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zijn twee vormen van hulp:</a:t>
            </a:r>
          </a:p>
          <a:p>
            <a:endParaRPr lang="nl-NL" dirty="0"/>
          </a:p>
          <a:p>
            <a:r>
              <a:rPr lang="nl-NL" dirty="0" smtClean="0"/>
              <a:t>In natura (door een zorgaanbieder)</a:t>
            </a:r>
          </a:p>
          <a:p>
            <a:r>
              <a:rPr lang="nl-NL" dirty="0" smtClean="0"/>
              <a:t>Via Persoons gebonden budget (</a:t>
            </a:r>
            <a:r>
              <a:rPr lang="nl-NL" dirty="0" err="1" smtClean="0"/>
              <a:t>Pgb</a:t>
            </a:r>
            <a:r>
              <a:rPr lang="nl-NL" dirty="0" smtClean="0"/>
              <a:t>). Niet te adviseren. 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0482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Nadelen </a:t>
            </a:r>
            <a:r>
              <a:rPr lang="nl-NL" dirty="0" err="1" smtClean="0"/>
              <a:t>Pgb</a:t>
            </a:r>
            <a:r>
              <a:rPr lang="nl-NL" dirty="0" smtClean="0"/>
              <a:t>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administratieve rompslomp.</a:t>
            </a:r>
          </a:p>
          <a:p>
            <a:r>
              <a:rPr lang="nl-NL" dirty="0" smtClean="0"/>
              <a:t>Maken van arbeidsovereenkomst tussen aanbieder en hulp.</a:t>
            </a:r>
          </a:p>
          <a:p>
            <a:r>
              <a:rPr lang="nl-NL" dirty="0" smtClean="0"/>
              <a:t>Zelf zoeken naar een hulp (via particuliere markt).</a:t>
            </a:r>
          </a:p>
          <a:p>
            <a:r>
              <a:rPr lang="nl-NL" dirty="0" smtClean="0"/>
              <a:t>Bij ziekte of anderszins zelf zoeken naar een vervanger. </a:t>
            </a:r>
          </a:p>
          <a:p>
            <a:r>
              <a:rPr lang="nl-NL" dirty="0" smtClean="0"/>
              <a:t>Uitbetaling via Sociale Verzekeringsbank (SVB)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2150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Beleid van de overheid.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Ouderen zolang mogelijk zelfstandig laten wonen. </a:t>
            </a:r>
          </a:p>
          <a:p>
            <a:r>
              <a:rPr lang="nl-NL" dirty="0" smtClean="0"/>
              <a:t>Verantwoordelijkheid bij de ouderen neerleggen.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06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Vervolgproces.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Cliënt geeft aan welke zorgaanbieder de huishoudelijk hulp gaat leveren. </a:t>
            </a:r>
          </a:p>
          <a:p>
            <a:r>
              <a:rPr lang="nl-NL" dirty="0" smtClean="0"/>
              <a:t>Probleem hierbij: ellenlange wachttijden bij alle zorgaanbieders. </a:t>
            </a:r>
          </a:p>
          <a:p>
            <a:r>
              <a:rPr lang="nl-NL" dirty="0" smtClean="0"/>
              <a:t>Soms wel een half jaar (of langer). </a:t>
            </a:r>
          </a:p>
          <a:p>
            <a:r>
              <a:rPr lang="nl-NL" dirty="0" smtClean="0"/>
              <a:t>De zorgaanbieder komt voor een intake gesprek naar de cliënt en bepaalt hoeveel tijd aan huishoudelijke hulp nodig.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143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Vervolgproces.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Alleen de </a:t>
            </a:r>
            <a:r>
              <a:rPr lang="nl-NL" b="1" dirty="0" smtClean="0"/>
              <a:t>leefbare</a:t>
            </a:r>
            <a:r>
              <a:rPr lang="nl-NL" dirty="0" smtClean="0"/>
              <a:t> ruimtes worden schoongemaakt inclusie ramen binnen.</a:t>
            </a:r>
          </a:p>
          <a:p>
            <a:r>
              <a:rPr lang="nl-NL" dirty="0" smtClean="0"/>
              <a:t>Ramen buiten worden niet gedaan. </a:t>
            </a:r>
          </a:p>
          <a:p>
            <a:r>
              <a:rPr lang="nl-NL" dirty="0" smtClean="0"/>
              <a:t>Onderscheid wordt gemaakt in lichte en zware huishoudelijke werkzaamheden. </a:t>
            </a:r>
          </a:p>
          <a:p>
            <a:r>
              <a:rPr lang="nl-NL" dirty="0" smtClean="0"/>
              <a:t>Zware huishoudelijk werkzaamheden zijn o.a.:</a:t>
            </a:r>
          </a:p>
          <a:p>
            <a:r>
              <a:rPr lang="nl-NL" dirty="0" smtClean="0"/>
              <a:t>Toilet, badkamer, keukenkastjes, dweilen, stofzuigen, bedden verschonen, de was.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86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Kosten voor gebruik voorziening </a:t>
            </a:r>
            <a:r>
              <a:rPr lang="nl-NL" dirty="0" err="1" smtClean="0"/>
              <a:t>Wmo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geldt een abonnementstarief van € 21,-- per maand voor iedereen</a:t>
            </a:r>
          </a:p>
          <a:p>
            <a:r>
              <a:rPr lang="nl-NL" dirty="0" smtClean="0"/>
              <a:t>Wordt geïnd door het CAK (Centraal Administratiekantoor).</a:t>
            </a:r>
          </a:p>
          <a:p>
            <a:r>
              <a:rPr lang="nl-NL" dirty="0" smtClean="0"/>
              <a:t>Er wordt niet naar inkomen of vermogen gekeken.</a:t>
            </a:r>
          </a:p>
          <a:p>
            <a:r>
              <a:rPr lang="nl-NL" dirty="0" smtClean="0"/>
              <a:t>Per 1-1-2027? Bijdrage naar vermogen en inkomen.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2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kosten voor gebruik </a:t>
            </a:r>
            <a:r>
              <a:rPr lang="nl-NL" dirty="0" err="1" smtClean="0"/>
              <a:t>Wmo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 120% van minimum inkomen € 21,-- per maand. </a:t>
            </a:r>
          </a:p>
          <a:p>
            <a:r>
              <a:rPr lang="nl-NL" dirty="0" smtClean="0"/>
              <a:t>Bij hoger inkomen maximale bijdrage van  €  295,-- per maand.</a:t>
            </a:r>
          </a:p>
          <a:p>
            <a:r>
              <a:rPr lang="nl-NL" dirty="0" smtClean="0"/>
              <a:t>Boven inkomen van € 55.000,-- per maand kosten volledig betalen.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9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Wet Langdurige Zorg (</a:t>
            </a:r>
            <a:r>
              <a:rPr lang="nl-NL" dirty="0" err="1" smtClean="0"/>
              <a:t>Wlz</a:t>
            </a:r>
            <a:r>
              <a:rPr lang="nl-NL" dirty="0"/>
              <a:t>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Wie komt in aanmerking?</a:t>
            </a:r>
          </a:p>
          <a:p>
            <a:r>
              <a:rPr lang="nl-NL" dirty="0" smtClean="0"/>
              <a:t>Mensen die langdurige zorg nodig hebben (dag en nacht) ook wel 24 uurszorg genoemd</a:t>
            </a:r>
          </a:p>
          <a:p>
            <a:r>
              <a:rPr lang="nl-NL" dirty="0" smtClean="0"/>
              <a:t>Dat kan thuis of </a:t>
            </a:r>
          </a:p>
          <a:p>
            <a:r>
              <a:rPr lang="nl-NL" dirty="0" smtClean="0"/>
              <a:t>In een instelling (verpleeghuis).</a:t>
            </a:r>
          </a:p>
          <a:p>
            <a:r>
              <a:rPr lang="nl-NL" dirty="0" smtClean="0"/>
              <a:t>Als mensen een gevaar voor zichzelf zijn of voor de omgeving. </a:t>
            </a:r>
          </a:p>
          <a:p>
            <a:r>
              <a:rPr lang="nl-NL" dirty="0" smtClean="0"/>
              <a:t>Iemand kan pertinent niet alleen gelaten worden.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66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kan </a:t>
            </a:r>
            <a:r>
              <a:rPr lang="nl-NL" dirty="0" err="1" smtClean="0"/>
              <a:t>Wlz</a:t>
            </a:r>
            <a:r>
              <a:rPr lang="nl-NL" dirty="0" smtClean="0"/>
              <a:t> aanvraag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Iedereen kan een aanvraag doen. </a:t>
            </a:r>
          </a:p>
          <a:p>
            <a:r>
              <a:rPr lang="nl-NL" dirty="0" smtClean="0"/>
              <a:t>Aanvraag doe jij bij Centrum Indicatiestelling Zorg (CIZ). </a:t>
            </a:r>
          </a:p>
          <a:p>
            <a:endParaRPr lang="nl-NL" dirty="0"/>
          </a:p>
          <a:p>
            <a:r>
              <a:rPr lang="nl-NL" b="1" dirty="0" smtClean="0"/>
              <a:t>Bestemd voor mensen met een</a:t>
            </a:r>
          </a:p>
          <a:p>
            <a:r>
              <a:rPr lang="nl-NL" dirty="0" smtClean="0"/>
              <a:t>Somatische (motoriek of hart bijv. Parkinson) aandoening of beperking </a:t>
            </a:r>
          </a:p>
          <a:p>
            <a:r>
              <a:rPr lang="nl-NL" dirty="0" smtClean="0"/>
              <a:t>Een psychogeriatrische aandoening (dementie) of beperking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459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</a:t>
            </a:r>
            <a:r>
              <a:rPr lang="nl-NL" dirty="0" err="1" smtClean="0"/>
              <a:t>Wlz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Verstandelijk of lichamelijke handicap</a:t>
            </a:r>
          </a:p>
          <a:p>
            <a:r>
              <a:rPr lang="nl-NL" dirty="0" smtClean="0"/>
              <a:t>Psychische stoornis (volwassenen).</a:t>
            </a:r>
          </a:p>
          <a:p>
            <a:r>
              <a:rPr lang="nl-NL" dirty="0" smtClean="0"/>
              <a:t>Zintuigelijke handicap (blind, doof)</a:t>
            </a:r>
          </a:p>
          <a:p>
            <a:r>
              <a:rPr lang="nl-NL" dirty="0" smtClean="0"/>
              <a:t>Zeer ernstige spraakstoornis of taalstoornis. </a:t>
            </a:r>
          </a:p>
          <a:p>
            <a:endParaRPr lang="nl-NL" dirty="0"/>
          </a:p>
          <a:p>
            <a:r>
              <a:rPr lang="nl-NL" dirty="0" smtClean="0"/>
              <a:t>Bij </a:t>
            </a:r>
            <a:r>
              <a:rPr lang="nl-NL" dirty="0" err="1" smtClean="0"/>
              <a:t>Wlz</a:t>
            </a:r>
            <a:r>
              <a:rPr lang="nl-NL" dirty="0" smtClean="0"/>
              <a:t> geen recht meer op vergoeding van de </a:t>
            </a:r>
            <a:r>
              <a:rPr lang="nl-NL" dirty="0" err="1" smtClean="0"/>
              <a:t>Wmo</a:t>
            </a:r>
            <a:r>
              <a:rPr lang="nl-NL" dirty="0" smtClean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74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WLZ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aanvraag WLZ moet advies van de huisarts of andere specialist bij. </a:t>
            </a:r>
          </a:p>
          <a:p>
            <a:r>
              <a:rPr lang="nl-NL" dirty="0" smtClean="0"/>
              <a:t>Huisarts is belangrijk in dit proces. </a:t>
            </a:r>
          </a:p>
          <a:p>
            <a:r>
              <a:rPr lang="nl-NL" dirty="0" smtClean="0"/>
              <a:t>Kan de aanvraag tegenhouden. </a:t>
            </a:r>
          </a:p>
          <a:p>
            <a:r>
              <a:rPr lang="nl-NL" dirty="0" smtClean="0"/>
              <a:t>De aanvraag geldt voor de rest van je leven. </a:t>
            </a:r>
          </a:p>
          <a:p>
            <a:r>
              <a:rPr lang="nl-NL" dirty="0" smtClean="0"/>
              <a:t>Kosten per persoon voor de WLZ bedragen voor de overheid ongeveer € 100.000,-- op jaarbasis.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199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bijdrage </a:t>
            </a:r>
            <a:r>
              <a:rPr lang="nl-NL" dirty="0" err="1" smtClean="0"/>
              <a:t>Wlz</a:t>
            </a:r>
            <a:r>
              <a:rPr lang="nl-NL" dirty="0" smtClean="0"/>
              <a:t>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Bij berekening van de eigen bijdrage wordt gekeken naar inkomen, vermogen zoals spaargeld, beleggingen of een tweede woning. </a:t>
            </a:r>
          </a:p>
          <a:p>
            <a:r>
              <a:rPr lang="nl-NL" dirty="0" smtClean="0"/>
              <a:t>Vrijstelling van € 33.748,-- voor alleenstaanden en € 67.496,-- voor gehuwden. </a:t>
            </a:r>
          </a:p>
          <a:p>
            <a:r>
              <a:rPr lang="nl-NL" dirty="0" smtClean="0"/>
              <a:t>Lage bijdrage: eerste 4 maanden varieert dit tussen minimaal € 205,-- en maximaal € 1.076,60.</a:t>
            </a:r>
          </a:p>
          <a:p>
            <a:r>
              <a:rPr lang="nl-NL" dirty="0" smtClean="0"/>
              <a:t>Basis is het inkomen van 2023.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7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Eigen bijdrage </a:t>
            </a:r>
            <a:r>
              <a:rPr lang="nl-NL" dirty="0" err="1" smtClean="0"/>
              <a:t>Wlz</a:t>
            </a:r>
            <a:r>
              <a:rPr lang="nl-NL" dirty="0" smtClean="0"/>
              <a:t>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Na 4 maanden gaat u de hoge eigen bijdrage betalen. </a:t>
            </a:r>
          </a:p>
          <a:p>
            <a:r>
              <a:rPr lang="nl-NL" dirty="0" smtClean="0"/>
              <a:t>Bepalend is het eigen inkomen over 2023. </a:t>
            </a:r>
          </a:p>
          <a:p>
            <a:r>
              <a:rPr lang="nl-NL" dirty="0" smtClean="0"/>
              <a:t>Dat is dus voor iedereen verschillend. </a:t>
            </a:r>
          </a:p>
          <a:p>
            <a:r>
              <a:rPr lang="nl-NL" dirty="0" smtClean="0"/>
              <a:t>De maximale hoge eigen bijdrage bedraagt € 2.954,40 per maand. </a:t>
            </a:r>
          </a:p>
          <a:p>
            <a:r>
              <a:rPr lang="nl-NL" dirty="0" smtClean="0"/>
              <a:t>De lage bijdrage blijft gehandhaafd als de partner thuis blijft wonen.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77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Problematiek waar ouderen mee te maken krijgen.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ouderen ondervinden problemen bij het zelfstandig blijven wonen bijv.</a:t>
            </a:r>
          </a:p>
          <a:p>
            <a:endParaRPr lang="nl-NL" dirty="0"/>
          </a:p>
          <a:p>
            <a:r>
              <a:rPr lang="nl-NL" dirty="0" smtClean="0"/>
              <a:t>het op orde houden van de (financiële) administratie</a:t>
            </a:r>
          </a:p>
          <a:p>
            <a:r>
              <a:rPr lang="nl-NL" dirty="0" smtClean="0"/>
              <a:t>Persoonlijke verzorging wordt verwaarloosd</a:t>
            </a:r>
          </a:p>
          <a:p>
            <a:r>
              <a:rPr lang="nl-NL" dirty="0" smtClean="0"/>
              <a:t>Eenzaamheid kan optreden.</a:t>
            </a:r>
          </a:p>
          <a:p>
            <a:r>
              <a:rPr lang="nl-NL" dirty="0" smtClean="0"/>
              <a:t>Gezondheid gaat vaak achteruit. 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518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WLZ en AOW.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aanvraag een brief van de Sociale Verzekeringsbank (SVB).</a:t>
            </a:r>
          </a:p>
          <a:p>
            <a:r>
              <a:rPr lang="nl-NL" dirty="0" smtClean="0"/>
              <a:t>Keuze tussen AOW voor gehuwden </a:t>
            </a:r>
            <a:r>
              <a:rPr lang="nl-NL" dirty="0"/>
              <a:t>o</a:t>
            </a:r>
            <a:r>
              <a:rPr lang="nl-NL" dirty="0" smtClean="0"/>
              <a:t>f alleenstaanden. </a:t>
            </a:r>
          </a:p>
          <a:p>
            <a:r>
              <a:rPr lang="nl-NL" dirty="0" smtClean="0"/>
              <a:t>Wees hier alert op welke keus of gemaakt wordt. </a:t>
            </a:r>
          </a:p>
          <a:p>
            <a:r>
              <a:rPr lang="nl-NL" dirty="0" smtClean="0"/>
              <a:t>Alleenstaanden AOW levert meer op dan voor gehuwden.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2018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WLZ en AOW vervolg.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wordt dan twee keer alleenstaanden AOW toegekend. </a:t>
            </a:r>
          </a:p>
          <a:p>
            <a:r>
              <a:rPr lang="nl-NL" dirty="0" smtClean="0"/>
              <a:t>Totaal 2x € 1.580,92 = €3.161,84</a:t>
            </a:r>
          </a:p>
          <a:p>
            <a:r>
              <a:rPr lang="nl-NL" dirty="0" smtClean="0"/>
              <a:t>Gehuwden AOW is € 2.163,--.</a:t>
            </a:r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60539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Gevolgen voor kiezen voor AOW voor alleenstaanden.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Kan grote gevolgen hebben.</a:t>
            </a:r>
          </a:p>
          <a:p>
            <a:r>
              <a:rPr lang="nl-NL" dirty="0" smtClean="0"/>
              <a:t>Belastingen en premies gaan omhoog</a:t>
            </a:r>
          </a:p>
          <a:p>
            <a:r>
              <a:rPr lang="nl-NL" dirty="0" smtClean="0"/>
              <a:t>De huur- en zorgtoeslag kan wegvallen</a:t>
            </a:r>
          </a:p>
          <a:p>
            <a:r>
              <a:rPr lang="nl-NL" dirty="0" smtClean="0"/>
              <a:t>Eigen bijdrage voor de WLZ kan fors gaan stijgen.</a:t>
            </a:r>
          </a:p>
          <a:p>
            <a:r>
              <a:rPr lang="nl-NL" dirty="0" smtClean="0"/>
              <a:t>Laat je hierover goed adviseren wart de consequenties zijn. </a:t>
            </a:r>
          </a:p>
          <a:p>
            <a:r>
              <a:rPr lang="nl-NL" dirty="0" smtClean="0"/>
              <a:t>Keuze kan slechts één keer worden aangepast.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79612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Verdere gevolgen AOW/WLZ.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 wordt als gescheiden aangemerkt. </a:t>
            </a:r>
          </a:p>
          <a:p>
            <a:r>
              <a:rPr lang="nl-NL" dirty="0" smtClean="0"/>
              <a:t>Geen fiscaal partner meer. </a:t>
            </a:r>
          </a:p>
          <a:p>
            <a:r>
              <a:rPr lang="nl-NL" dirty="0" smtClean="0"/>
              <a:t>Bij overlijden van een van de partners kan het gevolgen voor het nabestaandenpensioen. </a:t>
            </a:r>
          </a:p>
          <a:p>
            <a:r>
              <a:rPr lang="nl-NL" dirty="0" smtClean="0"/>
              <a:t>Kan ook gevolgen hebben bij de erfenis.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0396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AWBZ-clausule.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Kinderen of andere erfgenamen kunnen hun erfdeel opeisen bij</a:t>
            </a:r>
          </a:p>
          <a:p>
            <a:r>
              <a:rPr lang="nl-NL" dirty="0" smtClean="0"/>
              <a:t>Opname van langstlevende partner in een zorginstelling. </a:t>
            </a:r>
          </a:p>
          <a:p>
            <a:r>
              <a:rPr lang="nl-NL" dirty="0" smtClean="0"/>
              <a:t>Zonder deze clausule ontvangt de langstlevende partner de gehele erfenis. </a:t>
            </a:r>
          </a:p>
          <a:p>
            <a:r>
              <a:rPr lang="nl-NL" dirty="0" smtClean="0"/>
              <a:t>Kinderen of andere erfgenamen moeten wachten tot de langstlevende partner is overleden.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70912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AWBZ clausule.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Langstlevende wordt opgenomen in zorginstelling:</a:t>
            </a:r>
          </a:p>
          <a:p>
            <a:r>
              <a:rPr lang="nl-NL" dirty="0" smtClean="0"/>
              <a:t>Kinderen kunnen dan meteen hun erfdeel opeisen.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14392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Belastinginvullers.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Joop Janssens mobiel: 06 21512443.</a:t>
            </a:r>
          </a:p>
          <a:p>
            <a:r>
              <a:rPr lang="nl-NL" dirty="0" smtClean="0"/>
              <a:t>Huub </a:t>
            </a:r>
            <a:r>
              <a:rPr lang="nl-NL" smtClean="0"/>
              <a:t>Brul         mobiel: 06 83712800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3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Ondersteuning van ouderen.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 ingang van 1 januari 2018 kan de KBO Ravenstein hierin ondersteuning bieden.</a:t>
            </a:r>
          </a:p>
          <a:p>
            <a:endParaRPr lang="nl-NL" dirty="0"/>
          </a:p>
          <a:p>
            <a:r>
              <a:rPr lang="nl-NL" dirty="0" smtClean="0"/>
              <a:t>Door:</a:t>
            </a:r>
          </a:p>
          <a:p>
            <a:r>
              <a:rPr lang="nl-NL" dirty="0" smtClean="0"/>
              <a:t>Het inzetten van de Vrijwillig </a:t>
            </a:r>
            <a:r>
              <a:rPr lang="nl-NL" dirty="0" err="1" smtClean="0"/>
              <a:t>Ouderenadviseur?Clientondersteuner</a:t>
            </a:r>
            <a:r>
              <a:rPr lang="nl-NL" dirty="0" smtClean="0"/>
              <a:t>.</a:t>
            </a:r>
          </a:p>
          <a:p>
            <a:r>
              <a:rPr lang="nl-NL" dirty="0" smtClean="0"/>
              <a:t>Opleiding genoten via de Seniorenvereniging  Brabant/Zeeland in Den Bosch.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457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Taken van de Vrijwillig Ouderen Adviseur.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Op verzoek van de KBO leden.</a:t>
            </a:r>
          </a:p>
          <a:p>
            <a:r>
              <a:rPr lang="nl-NL" dirty="0" smtClean="0"/>
              <a:t>Ondersteuning bieden op het gebied van </a:t>
            </a:r>
          </a:p>
          <a:p>
            <a:endParaRPr lang="nl-NL" dirty="0"/>
          </a:p>
          <a:p>
            <a:r>
              <a:rPr lang="nl-NL" dirty="0" smtClean="0"/>
              <a:t>Wonen: woningaanpassing en hoe deze aan te vragen</a:t>
            </a:r>
          </a:p>
          <a:p>
            <a:r>
              <a:rPr lang="nl-NL" dirty="0" smtClean="0"/>
              <a:t>Mobiliteit: vervoersmogelijkheden en vervoer op maat aanvragen.</a:t>
            </a:r>
          </a:p>
          <a:p>
            <a:r>
              <a:rPr lang="nl-NL" dirty="0" smtClean="0"/>
              <a:t>Aanvragen van zorgtoeslag, huurtoeslag, kwijtschelding gemeente belastingen, bijstand en bijzondere bijstand.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91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Vervolg taken Vrijwillig Ouderen adviseur.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Ondersteuning voor aanvragen wijzigen van de AOW, Algemene Nabestaandenwet (ANW), Wet op de Arbeidsongeschiktheid (WAO), en de Wet Werk en </a:t>
            </a:r>
            <a:r>
              <a:rPr lang="nl-NL" dirty="0"/>
              <a:t>I</a:t>
            </a:r>
            <a:r>
              <a:rPr lang="nl-NL" dirty="0" smtClean="0"/>
              <a:t>nkomen naar Arbeidsvermogen (WIA)</a:t>
            </a:r>
          </a:p>
          <a:p>
            <a:endParaRPr lang="nl-NL" dirty="0"/>
          </a:p>
          <a:p>
            <a:r>
              <a:rPr lang="nl-NL" dirty="0" smtClean="0"/>
              <a:t>Zorg: Wet Maatschappelijke Ondersteuning (WMO), Wet Langdurige Zorg (WLZ) en Zorgverzekeringswet.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6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Vervolg taken Vrijwillig Ouderen adviseur.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Ondersteuning bij het op orde brengen en houden van de (financiële) administratie. </a:t>
            </a:r>
          </a:p>
          <a:p>
            <a:r>
              <a:rPr lang="nl-NL" dirty="0" smtClean="0"/>
              <a:t>Adviseren van ouderen bij eenzaamheid.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48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Grootste behoefte van ouderen.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1. administratie</a:t>
            </a:r>
          </a:p>
          <a:p>
            <a:r>
              <a:rPr lang="nl-NL" dirty="0" smtClean="0"/>
              <a:t>2. huur- en zorgtoeslag</a:t>
            </a:r>
          </a:p>
          <a:p>
            <a:r>
              <a:rPr lang="nl-NL" dirty="0" smtClean="0"/>
              <a:t>3. zorgverzekering</a:t>
            </a:r>
          </a:p>
          <a:p>
            <a:r>
              <a:rPr lang="nl-NL" dirty="0" smtClean="0"/>
              <a:t>4. sociaal leven na wegvallen van de partner </a:t>
            </a:r>
          </a:p>
          <a:p>
            <a:r>
              <a:rPr lang="nl-NL" dirty="0" smtClean="0"/>
              <a:t>5. eenzaamheid</a:t>
            </a:r>
          </a:p>
          <a:p>
            <a:r>
              <a:rPr lang="nl-NL" dirty="0" smtClean="0"/>
              <a:t>6. vervoer op maat</a:t>
            </a:r>
          </a:p>
          <a:p>
            <a:r>
              <a:rPr lang="nl-NL" dirty="0" smtClean="0"/>
              <a:t>7. AOW en pensioen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038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Grootste behoefte van ouderen.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8.   inkomensondersteunende maatregelen</a:t>
            </a:r>
          </a:p>
          <a:p>
            <a:r>
              <a:rPr lang="nl-NL" dirty="0" smtClean="0"/>
              <a:t>9.   mantelzorg</a:t>
            </a:r>
          </a:p>
          <a:p>
            <a:r>
              <a:rPr lang="nl-NL" dirty="0" smtClean="0"/>
              <a:t>10. aanpassingen in huis</a:t>
            </a:r>
          </a:p>
          <a:p>
            <a:r>
              <a:rPr lang="nl-NL" dirty="0" smtClean="0"/>
              <a:t>11. ideeën die houvast bieden</a:t>
            </a:r>
          </a:p>
          <a:p>
            <a:r>
              <a:rPr lang="nl-NL" dirty="0" smtClean="0"/>
              <a:t>12. huishoudelijke hulp.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719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1512</Words>
  <Application>Microsoft Office PowerPoint</Application>
  <PresentationFormat>Diavoorstelling (4:3)</PresentationFormat>
  <Paragraphs>205</Paragraphs>
  <Slides>36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37" baseType="lpstr">
      <vt:lpstr>Kantoorthema</vt:lpstr>
      <vt:lpstr>Vrijwillig Ouderadviseur/Cliëntondersteuner en Belastinginvuller.</vt:lpstr>
      <vt:lpstr>Beleid van de overheid.</vt:lpstr>
      <vt:lpstr>Problematiek waar ouderen mee te maken krijgen. </vt:lpstr>
      <vt:lpstr>Ondersteuning van ouderen. </vt:lpstr>
      <vt:lpstr>Taken van de Vrijwillig Ouderen Adviseur. </vt:lpstr>
      <vt:lpstr>Vervolg taken Vrijwillig Ouderen adviseur.</vt:lpstr>
      <vt:lpstr>Vervolg taken Vrijwillig Ouderen adviseur.</vt:lpstr>
      <vt:lpstr>Grootste behoefte van ouderen. </vt:lpstr>
      <vt:lpstr>Grootste behoefte van ouderen. </vt:lpstr>
      <vt:lpstr>Wet Maatschappelijke Ondersteuning. (WMO) </vt:lpstr>
      <vt:lpstr> Vervolg voorzieningen </vt:lpstr>
      <vt:lpstr>Proces van aanvraag.</vt:lpstr>
      <vt:lpstr>Vervolg proces van aanvraag Wmo. </vt:lpstr>
      <vt:lpstr>Vervolg proces van aanvraag Wmo.</vt:lpstr>
      <vt:lpstr>Vervolg proces van aanvraag Wmo. </vt:lpstr>
      <vt:lpstr>Vervolg proces van aanvraag Wmo.</vt:lpstr>
      <vt:lpstr>Vervolgproces na het besluit van de gemeente. </vt:lpstr>
      <vt:lpstr>Vorm van hulp.</vt:lpstr>
      <vt:lpstr>Nadelen Pgb. </vt:lpstr>
      <vt:lpstr>Vervolgproces. </vt:lpstr>
      <vt:lpstr>Vervolgproces.</vt:lpstr>
      <vt:lpstr>Kosten voor gebruik voorziening Wmo.</vt:lpstr>
      <vt:lpstr>Vervolg kosten voor gebruik Wmo</vt:lpstr>
      <vt:lpstr>Wet Langdurige Zorg (Wlz)</vt:lpstr>
      <vt:lpstr>Wie kan Wlz aanvraag doen?</vt:lpstr>
      <vt:lpstr>Vervolg Wlz</vt:lpstr>
      <vt:lpstr>Vervolg WLZ</vt:lpstr>
      <vt:lpstr>Eigen bijdrage Wlz. </vt:lpstr>
      <vt:lpstr>Eigen bijdrage Wlz. </vt:lpstr>
      <vt:lpstr>WLZ en AOW. </vt:lpstr>
      <vt:lpstr>WLZ en AOW vervolg.</vt:lpstr>
      <vt:lpstr>Gevolgen voor kiezen voor AOW voor alleenstaanden. </vt:lpstr>
      <vt:lpstr>Verdere gevolgen AOW/WLZ.</vt:lpstr>
      <vt:lpstr>AWBZ-clausule.</vt:lpstr>
      <vt:lpstr>Vervolg AWBZ clausule. </vt:lpstr>
      <vt:lpstr>Belastinginvullers.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Vrijwillig Ouderenadviseur van de KBO.</dc:title>
  <dc:creator>Joop</dc:creator>
  <cp:lastModifiedBy>Joop</cp:lastModifiedBy>
  <cp:revision>49</cp:revision>
  <dcterms:created xsi:type="dcterms:W3CDTF">2018-03-21T14:17:52Z</dcterms:created>
  <dcterms:modified xsi:type="dcterms:W3CDTF">2025-03-04T12:51:11Z</dcterms:modified>
</cp:coreProperties>
</file>